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10282225" cx="1828005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regular.fntdata"/><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italic.fntdata"/><Relationship Id="rId6" Type="http://schemas.openxmlformats.org/officeDocument/2006/relationships/notesMaster" Target="notesMasters/notesMaster1.xml"/><Relationship Id="rId18"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c93c76861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2" name="Google Shape;242;g2c93c76861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ccf6cb3eb_0_1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2ccf6cb3eb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cf6cb3eb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2ccf6cb3eb_0_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ccf6cb3eb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2ccf6cb3eb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4.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1.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mail.google.com" TargetMode="External"/><Relationship Id="rId4" Type="http://schemas.openxmlformats.org/officeDocument/2006/relationships/image" Target="../media/image4.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7.png"/><Relationship Id="rId8" Type="http://schemas.openxmlformats.org/officeDocument/2006/relationships/hyperlink" Target="https://myaccount.google.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A</a:t>
            </a:r>
            <a:r>
              <a:rPr lang="en"/>
              <a:t>utomating common</a:t>
            </a:r>
            <a:endParaRPr/>
          </a:p>
          <a:p>
            <a:pPr indent="0" lvl="0" marL="0" marR="0" rtl="0" algn="ctr">
              <a:lnSpc>
                <a:spcPct val="100000"/>
              </a:lnSpc>
              <a:spcBef>
                <a:spcPts val="0"/>
              </a:spcBef>
              <a:spcAft>
                <a:spcPts val="0"/>
              </a:spcAft>
              <a:buClr>
                <a:schemeClr val="lt1"/>
              </a:buClr>
              <a:buFont typeface="Calibri"/>
              <a:buNone/>
            </a:pPr>
            <a:r>
              <a:rPr lang="en"/>
              <a:t>Internet tasks</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9</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72"/>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
              <a:t>Tweeting a positive message to the world with Twithon</a:t>
            </a:r>
            <a:endParaRPr/>
          </a:p>
        </p:txBody>
      </p:sp>
      <p:sp>
        <p:nvSpPr>
          <p:cNvPr id="291" name="Google Shape;291;p72"/>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9658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2060075" y="4069950"/>
            <a:ext cx="36762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Reading and sending emails with Gmail</a:t>
            </a:r>
            <a:endParaRPr sz="3000">
              <a:solidFill>
                <a:schemeClr val="dk1"/>
              </a:solidFill>
            </a:endParaRPr>
          </a:p>
        </p:txBody>
      </p:sp>
      <p:cxnSp>
        <p:nvCxnSpPr>
          <p:cNvPr id="213" name="Google Shape;213;p64"/>
          <p:cNvCxnSpPr/>
          <p:nvPr/>
        </p:nvCxnSpPr>
        <p:spPr>
          <a:xfrm>
            <a:off x="30814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4" name="Google Shape;214;p64"/>
          <p:cNvSpPr txBox="1"/>
          <p:nvPr>
            <p:ph type="title"/>
          </p:nvPr>
        </p:nvSpPr>
        <p:spPr>
          <a:xfrm>
            <a:off x="3157675" y="7923025"/>
            <a:ext cx="30546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t/>
            </a:r>
            <a:endParaRPr sz="30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t/>
            </a:r>
            <a:endParaRPr sz="30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Tweeting a positive message to the world with Twithon</a:t>
            </a:r>
            <a:endParaRPr sz="3000">
              <a:solidFill>
                <a:schemeClr val="dk1"/>
              </a:solidFill>
            </a:endParaRPr>
          </a:p>
        </p:txBody>
      </p:sp>
      <p:sp>
        <p:nvSpPr>
          <p:cNvPr id="215" name="Google Shape;215;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6" name="Google Shape;216;p64"/>
          <p:cNvSpPr txBox="1"/>
          <p:nvPr>
            <p:ph type="title"/>
          </p:nvPr>
        </p:nvSpPr>
        <p:spPr>
          <a:xfrm>
            <a:off x="6202075" y="4358225"/>
            <a:ext cx="30546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Tracking all of your personal notes using the Evernote API</a:t>
            </a:r>
            <a:endParaRPr sz="3000">
              <a:solidFill>
                <a:schemeClr val="dk1"/>
              </a:solidFill>
            </a:endParaRPr>
          </a:p>
        </p:txBody>
      </p:sp>
      <p:cxnSp>
        <p:nvCxnSpPr>
          <p:cNvPr id="217" name="Google Shape;217;p64"/>
          <p:cNvCxnSpPr/>
          <p:nvPr/>
        </p:nvCxnSpPr>
        <p:spPr>
          <a:xfrm rot="10800000">
            <a:off x="60496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18" name="Google Shape;218;p64"/>
          <p:cNvCxnSpPr/>
          <p:nvPr/>
        </p:nvCxnSpPr>
        <p:spPr>
          <a:xfrm>
            <a:off x="7653475" y="6742250"/>
            <a:ext cx="0" cy="2692800"/>
          </a:xfrm>
          <a:prstGeom prst="straightConnector1">
            <a:avLst/>
          </a:prstGeom>
          <a:noFill/>
          <a:ln cap="flat" cmpd="sng" w="9525">
            <a:solidFill>
              <a:schemeClr val="dk2"/>
            </a:solidFill>
            <a:prstDash val="solid"/>
            <a:round/>
            <a:headEnd len="sm" w="sm" type="none"/>
            <a:tailEnd len="med" w="med" type="oval"/>
          </a:ln>
        </p:spPr>
      </p:cxnSp>
      <p:sp>
        <p:nvSpPr>
          <p:cNvPr id="219" name="Google Shape;219;p64"/>
          <p:cNvSpPr txBox="1"/>
          <p:nvPr>
            <p:ph type="title"/>
          </p:nvPr>
        </p:nvSpPr>
        <p:spPr>
          <a:xfrm>
            <a:off x="7729675" y="7463750"/>
            <a:ext cx="3433200" cy="16665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t/>
            </a:r>
            <a:endParaRPr sz="3000">
              <a:solidFill>
                <a:schemeClr val="dk1"/>
              </a:solidFill>
            </a:endParaRPr>
          </a:p>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Watching for topics on the Python Reddit RSS feed</a:t>
            </a:r>
            <a:endParaRPr sz="3000">
              <a:solidFill>
                <a:schemeClr val="dk1"/>
              </a:solidFill>
            </a:endParaRPr>
          </a:p>
        </p:txBody>
      </p:sp>
      <p:grpSp>
        <p:nvGrpSpPr>
          <p:cNvPr id="220" name="Google Shape;220;p64"/>
          <p:cNvGrpSpPr/>
          <p:nvPr/>
        </p:nvGrpSpPr>
        <p:grpSpPr>
          <a:xfrm>
            <a:off x="517339" y="5981896"/>
            <a:ext cx="17404340" cy="1335533"/>
            <a:chOff x="383437" y="2845250"/>
            <a:chExt cx="8377137" cy="667800"/>
          </a:xfrm>
        </p:grpSpPr>
        <p:sp>
          <p:nvSpPr>
            <p:cNvPr id="221" name="Google Shape;221;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2" name="Google Shape;222;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cxnSp>
        <p:nvCxnSpPr>
          <p:cNvPr id="223" name="Google Shape;223;p64"/>
          <p:cNvCxnSpPr/>
          <p:nvPr/>
        </p:nvCxnSpPr>
        <p:spPr>
          <a:xfrm>
            <a:off x="11920675" y="6894650"/>
            <a:ext cx="0" cy="2692800"/>
          </a:xfrm>
          <a:prstGeom prst="straightConnector1">
            <a:avLst/>
          </a:prstGeom>
          <a:noFill/>
          <a:ln cap="flat" cmpd="sng" w="9525">
            <a:solidFill>
              <a:schemeClr val="dk2"/>
            </a:solidFill>
            <a:prstDash val="solid"/>
            <a:round/>
            <a:headEnd len="sm" w="sm" type="none"/>
            <a:tailEnd len="med" w="med" type="oval"/>
          </a:ln>
        </p:spPr>
      </p:cxnSp>
      <p:sp>
        <p:nvSpPr>
          <p:cNvPr id="224" name="Google Shape;224;p64"/>
          <p:cNvSpPr txBox="1"/>
          <p:nvPr>
            <p:ph type="title"/>
          </p:nvPr>
        </p:nvSpPr>
        <p:spPr>
          <a:xfrm>
            <a:off x="11996875" y="7692350"/>
            <a:ext cx="3433200" cy="16665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Sending a text SMS via Twilio with Twilio client</a:t>
            </a:r>
            <a:endParaRPr sz="3000">
              <a:solidFill>
                <a:schemeClr val="dk1"/>
              </a:solidFill>
            </a:endParaRPr>
          </a:p>
        </p:txBody>
      </p:sp>
      <p:sp>
        <p:nvSpPr>
          <p:cNvPr id="225" name="Google Shape;225;p64"/>
          <p:cNvSpPr txBox="1"/>
          <p:nvPr>
            <p:ph type="title"/>
          </p:nvPr>
        </p:nvSpPr>
        <p:spPr>
          <a:xfrm>
            <a:off x="9631075" y="5044025"/>
            <a:ext cx="3810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Using Firebase Cloud Messaging to send a push notification to your Android apps with with PyFCM</a:t>
            </a:r>
            <a:endParaRPr sz="3000">
              <a:solidFill>
                <a:schemeClr val="dk1"/>
              </a:solidFill>
            </a:endParaRPr>
          </a:p>
          <a:p>
            <a:pPr indent="0" lvl="0" marL="0" rtl="0" algn="l">
              <a:spcBef>
                <a:spcPts val="0"/>
              </a:spcBef>
              <a:spcAft>
                <a:spcPts val="0"/>
              </a:spcAft>
              <a:buClr>
                <a:srgbClr val="000000"/>
              </a:buClr>
              <a:buSzPts val="1100"/>
              <a:buFont typeface="Arial"/>
              <a:buNone/>
            </a:pPr>
            <a:r>
              <a:t/>
            </a:r>
            <a:endParaRPr sz="3000">
              <a:solidFill>
                <a:schemeClr val="dk1"/>
              </a:solidFill>
            </a:endParaRPr>
          </a:p>
          <a:p>
            <a:pPr indent="0" lvl="0" marL="0" rtl="0" algn="l">
              <a:spcBef>
                <a:spcPts val="0"/>
              </a:spcBef>
              <a:spcAft>
                <a:spcPts val="0"/>
              </a:spcAft>
              <a:buClr>
                <a:srgbClr val="000000"/>
              </a:buClr>
              <a:buSzPts val="1100"/>
              <a:buFont typeface="Arial"/>
              <a:buNone/>
            </a:pPr>
            <a:r>
              <a:t/>
            </a:r>
            <a:endParaRPr sz="3000">
              <a:solidFill>
                <a:schemeClr val="dk1"/>
              </a:solidFill>
            </a:endParaRPr>
          </a:p>
        </p:txBody>
      </p:sp>
      <p:cxnSp>
        <p:nvCxnSpPr>
          <p:cNvPr id="226" name="Google Shape;226;p64"/>
          <p:cNvCxnSpPr/>
          <p:nvPr/>
        </p:nvCxnSpPr>
        <p:spPr>
          <a:xfrm rot="10800000">
            <a:off x="9478664" y="4143202"/>
            <a:ext cx="0" cy="2311200"/>
          </a:xfrm>
          <a:prstGeom prst="straightConnector1">
            <a:avLst/>
          </a:prstGeom>
          <a:noFill/>
          <a:ln cap="flat" cmpd="sng" w="9525">
            <a:solidFill>
              <a:schemeClr val="dk2"/>
            </a:solidFill>
            <a:prstDash val="solid"/>
            <a:round/>
            <a:headEnd len="sm" w="sm" type="none"/>
            <a:tailEnd len="med" w="med" type="oval"/>
          </a:ln>
        </p:spPr>
      </p:cxnSp>
      <p:sp>
        <p:nvSpPr>
          <p:cNvPr id="227" name="Google Shape;227;p64"/>
          <p:cNvSpPr txBox="1"/>
          <p:nvPr>
            <p:ph type="title"/>
          </p:nvPr>
        </p:nvSpPr>
        <p:spPr>
          <a:xfrm>
            <a:off x="13898275" y="4053425"/>
            <a:ext cx="34332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t/>
            </a:r>
            <a:endParaRPr sz="3000">
              <a:solidFill>
                <a:schemeClr val="dk1"/>
              </a:solidFill>
            </a:endParaRPr>
          </a:p>
          <a:p>
            <a:pPr indent="0" lvl="0" marL="0" rtl="0" algn="l">
              <a:spcBef>
                <a:spcPts val="0"/>
              </a:spcBef>
              <a:spcAft>
                <a:spcPts val="0"/>
              </a:spcAft>
              <a:buClr>
                <a:srgbClr val="000000"/>
              </a:buClr>
              <a:buSzPts val="1100"/>
              <a:buFont typeface="Arial"/>
              <a:buNone/>
            </a:pPr>
            <a:r>
              <a:rPr lang="en" sz="3000">
                <a:solidFill>
                  <a:schemeClr val="dk1"/>
                </a:solidFill>
              </a:rPr>
              <a:t>B</a:t>
            </a:r>
            <a:r>
              <a:rPr lang="en" sz="3000">
                <a:solidFill>
                  <a:schemeClr val="dk1"/>
                </a:solidFill>
              </a:rPr>
              <a:t>acking up on Dropbox your local data folders with Dropbox client</a:t>
            </a:r>
            <a:endParaRPr sz="3000">
              <a:solidFill>
                <a:schemeClr val="dk1"/>
              </a:solidFill>
            </a:endParaRPr>
          </a:p>
        </p:txBody>
      </p:sp>
      <p:cxnSp>
        <p:nvCxnSpPr>
          <p:cNvPr id="228" name="Google Shape;228;p64"/>
          <p:cNvCxnSpPr/>
          <p:nvPr/>
        </p:nvCxnSpPr>
        <p:spPr>
          <a:xfrm rot="10800000">
            <a:off x="13745864" y="4143202"/>
            <a:ext cx="0" cy="2311200"/>
          </a:xfrm>
          <a:prstGeom prst="straightConnector1">
            <a:avLst/>
          </a:prstGeom>
          <a:noFill/>
          <a:ln cap="flat" cmpd="sng" w="9525">
            <a:solidFill>
              <a:schemeClr val="dk2"/>
            </a:solidFill>
            <a:prstDash val="solid"/>
            <a:round/>
            <a:headEnd len="sm" w="sm" type="none"/>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2" name="Shape 232"/>
        <p:cNvGrpSpPr/>
        <p:nvPr/>
      </p:nvGrpSpPr>
      <p:grpSpPr>
        <a:xfrm>
          <a:off x="0" y="0"/>
          <a:ext cx="0" cy="0"/>
          <a:chOff x="0" y="0"/>
          <a:chExt cx="0" cy="0"/>
        </a:xfrm>
      </p:grpSpPr>
      <p:sp>
        <p:nvSpPr>
          <p:cNvPr id="233" name="Google Shape;233;p65"/>
          <p:cNvSpPr txBox="1"/>
          <p:nvPr>
            <p:ph type="ctrTitle"/>
          </p:nvPr>
        </p:nvSpPr>
        <p:spPr>
          <a:xfrm>
            <a:off x="628550" y="3393650"/>
            <a:ext cx="16165800" cy="2803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Reading and sending emails with Gmail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9" name="Google Shape;239;p66"/>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Setup your Gmail account</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Setup </a:t>
            </a:r>
            <a:r>
              <a:rPr lang="en" sz="3997">
                <a:solidFill>
                  <a:srgbClr val="434343"/>
                </a:solidFill>
                <a:latin typeface="Courier New"/>
                <a:ea typeface="Courier New"/>
                <a:cs typeface="Courier New"/>
                <a:sym typeface="Courier New"/>
              </a:rPr>
              <a:t>Gmail Sender</a:t>
            </a:r>
            <a:endParaRPr sz="3997">
              <a:solidFill>
                <a:srgbClr val="434343"/>
              </a:solidFill>
              <a:latin typeface="Courier New"/>
              <a:ea typeface="Courier New"/>
              <a:cs typeface="Courier New"/>
              <a:sym typeface="Courier New"/>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your Gmail account (1/2)</a:t>
            </a:r>
            <a:endParaRPr sz="4395"/>
          </a:p>
        </p:txBody>
      </p:sp>
      <p:sp>
        <p:nvSpPr>
          <p:cNvPr id="245" name="Google Shape;245;p67"/>
          <p:cNvSpPr txBox="1"/>
          <p:nvPr/>
        </p:nvSpPr>
        <p:spPr>
          <a:xfrm>
            <a:off x="456300" y="1646575"/>
            <a:ext cx="17288100" cy="17874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AutoNum type="arabicPeriod"/>
            </a:pPr>
            <a:r>
              <a:rPr lang="en" sz="3600">
                <a:solidFill>
                  <a:srgbClr val="434343"/>
                </a:solidFill>
                <a:latin typeface="Calibri"/>
                <a:ea typeface="Calibri"/>
                <a:cs typeface="Calibri"/>
                <a:sym typeface="Calibri"/>
              </a:rPr>
              <a:t>If you don’t already have one, open up a new Google account at </a:t>
            </a:r>
            <a:r>
              <a:rPr lang="en" sz="3600" u="sng">
                <a:solidFill>
                  <a:schemeClr val="hlink"/>
                </a:solidFill>
                <a:latin typeface="Calibri"/>
                <a:ea typeface="Calibri"/>
                <a:cs typeface="Calibri"/>
                <a:sym typeface="Calibri"/>
                <a:hlinkClick r:id="rId3"/>
              </a:rPr>
              <a:t>http://mail.google.com</a:t>
            </a:r>
            <a:r>
              <a:rPr lang="en" sz="3600">
                <a:solidFill>
                  <a:srgbClr val="434343"/>
                </a:solidFill>
                <a:latin typeface="Calibri"/>
                <a:ea typeface="Calibri"/>
                <a:cs typeface="Calibri"/>
                <a:sym typeface="Calibri"/>
              </a:rPr>
              <a:t> (take note of your </a:t>
            </a:r>
            <a:r>
              <a:rPr b="1" lang="en" sz="3600">
                <a:solidFill>
                  <a:srgbClr val="434343"/>
                </a:solidFill>
                <a:latin typeface="Calibri"/>
                <a:ea typeface="Calibri"/>
                <a:cs typeface="Calibri"/>
                <a:sym typeface="Calibri"/>
              </a:rPr>
              <a:t>address</a:t>
            </a:r>
            <a:r>
              <a:rPr lang="en" sz="3600">
                <a:solidFill>
                  <a:srgbClr val="434343"/>
                </a:solidFill>
                <a:latin typeface="Calibri"/>
                <a:ea typeface="Calibri"/>
                <a:cs typeface="Calibri"/>
                <a:sym typeface="Calibri"/>
              </a:rPr>
              <a:t> and </a:t>
            </a:r>
            <a:r>
              <a:rPr b="1" lang="en" sz="3600">
                <a:solidFill>
                  <a:srgbClr val="434343"/>
                </a:solidFill>
                <a:latin typeface="Calibri"/>
                <a:ea typeface="Calibri"/>
                <a:cs typeface="Calibri"/>
                <a:sym typeface="Calibri"/>
              </a:rPr>
              <a:t>password)</a:t>
            </a:r>
            <a:endParaRPr sz="3600">
              <a:solidFill>
                <a:srgbClr val="434343"/>
              </a:solidFill>
              <a:latin typeface="Calibri"/>
              <a:ea typeface="Calibri"/>
              <a:cs typeface="Calibri"/>
              <a:sym typeface="Calibri"/>
            </a:endParaRPr>
          </a:p>
        </p:txBody>
      </p:sp>
      <p:grpSp>
        <p:nvGrpSpPr>
          <p:cNvPr id="246" name="Google Shape;246;p67"/>
          <p:cNvGrpSpPr/>
          <p:nvPr/>
        </p:nvGrpSpPr>
        <p:grpSpPr>
          <a:xfrm>
            <a:off x="662690" y="4699384"/>
            <a:ext cx="8314629" cy="4847919"/>
            <a:chOff x="4229150" y="2931175"/>
            <a:chExt cx="10243475" cy="6154525"/>
          </a:xfrm>
        </p:grpSpPr>
        <p:grpSp>
          <p:nvGrpSpPr>
            <p:cNvPr id="247" name="Google Shape;247;p67"/>
            <p:cNvGrpSpPr/>
            <p:nvPr/>
          </p:nvGrpSpPr>
          <p:grpSpPr>
            <a:xfrm>
              <a:off x="4229150" y="3513575"/>
              <a:ext cx="8848725" cy="5572125"/>
              <a:chOff x="2200825" y="2931175"/>
              <a:chExt cx="8848725" cy="5572125"/>
            </a:xfrm>
          </p:grpSpPr>
          <p:pic>
            <p:nvPicPr>
              <p:cNvPr id="248" name="Google Shape;248;p67"/>
              <p:cNvPicPr preferRelativeResize="0"/>
              <p:nvPr/>
            </p:nvPicPr>
            <p:blipFill>
              <a:blip r:embed="rId4">
                <a:alphaModFix/>
              </a:blip>
              <a:stretch>
                <a:fillRect/>
              </a:stretch>
            </p:blipFill>
            <p:spPr>
              <a:xfrm>
                <a:off x="2200825" y="2931175"/>
                <a:ext cx="8848725" cy="5572125"/>
              </a:xfrm>
              <a:prstGeom prst="rect">
                <a:avLst/>
              </a:prstGeom>
              <a:noFill/>
              <a:ln>
                <a:noFill/>
              </a:ln>
            </p:spPr>
          </p:pic>
          <p:sp>
            <p:nvSpPr>
              <p:cNvPr id="249" name="Google Shape;249;p67"/>
              <p:cNvSpPr/>
              <p:nvPr/>
            </p:nvSpPr>
            <p:spPr>
              <a:xfrm>
                <a:off x="7887400" y="5136100"/>
                <a:ext cx="1857600" cy="190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7"/>
              <p:cNvSpPr/>
              <p:nvPr/>
            </p:nvSpPr>
            <p:spPr>
              <a:xfrm>
                <a:off x="7887400" y="5785525"/>
                <a:ext cx="1857600" cy="190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51" name="Google Shape;251;p67"/>
            <p:cNvPicPr preferRelativeResize="0"/>
            <p:nvPr/>
          </p:nvPicPr>
          <p:blipFill>
            <a:blip r:embed="rId5">
              <a:alphaModFix/>
            </a:blip>
            <a:stretch>
              <a:fillRect/>
            </a:stretch>
          </p:blipFill>
          <p:spPr>
            <a:xfrm>
              <a:off x="11753275" y="2931175"/>
              <a:ext cx="2719350" cy="2719350"/>
            </a:xfrm>
            <a:prstGeom prst="rect">
              <a:avLst/>
            </a:prstGeom>
            <a:noFill/>
            <a:ln>
              <a:noFill/>
            </a:ln>
          </p:spPr>
        </p:pic>
      </p:grpSp>
      <p:grpSp>
        <p:nvGrpSpPr>
          <p:cNvPr id="252" name="Google Shape;252;p67"/>
          <p:cNvGrpSpPr/>
          <p:nvPr/>
        </p:nvGrpSpPr>
        <p:grpSpPr>
          <a:xfrm>
            <a:off x="9523224" y="4899560"/>
            <a:ext cx="8314625" cy="4969065"/>
            <a:chOff x="9744499" y="4839310"/>
            <a:chExt cx="8314625" cy="4969065"/>
          </a:xfrm>
        </p:grpSpPr>
        <p:grpSp>
          <p:nvGrpSpPr>
            <p:cNvPr id="253" name="Google Shape;253;p67"/>
            <p:cNvGrpSpPr/>
            <p:nvPr/>
          </p:nvGrpSpPr>
          <p:grpSpPr>
            <a:xfrm>
              <a:off x="11994675" y="8663225"/>
              <a:ext cx="5749766" cy="1145150"/>
              <a:chOff x="11458825" y="8402150"/>
              <a:chExt cx="5749766" cy="1145150"/>
            </a:xfrm>
          </p:grpSpPr>
          <p:pic>
            <p:nvPicPr>
              <p:cNvPr id="254" name="Google Shape;254;p67"/>
              <p:cNvPicPr preferRelativeResize="0"/>
              <p:nvPr/>
            </p:nvPicPr>
            <p:blipFill rotWithShape="1">
              <a:blip r:embed="rId6">
                <a:alphaModFix/>
              </a:blip>
              <a:srcRect b="0" l="0" r="61428" t="0"/>
              <a:stretch/>
            </p:blipFill>
            <p:spPr>
              <a:xfrm>
                <a:off x="11458825" y="8474675"/>
                <a:ext cx="4566975" cy="1072625"/>
              </a:xfrm>
              <a:prstGeom prst="rect">
                <a:avLst/>
              </a:prstGeom>
              <a:noFill/>
              <a:ln>
                <a:noFill/>
              </a:ln>
            </p:spPr>
          </p:pic>
          <p:pic>
            <p:nvPicPr>
              <p:cNvPr id="255" name="Google Shape;255;p67"/>
              <p:cNvPicPr preferRelativeResize="0"/>
              <p:nvPr/>
            </p:nvPicPr>
            <p:blipFill rotWithShape="1">
              <a:blip r:embed="rId6">
                <a:alphaModFix/>
              </a:blip>
              <a:srcRect b="0" l="88232" r="0" t="-1916"/>
              <a:stretch/>
            </p:blipFill>
            <p:spPr>
              <a:xfrm>
                <a:off x="15841466" y="8402150"/>
                <a:ext cx="1367124" cy="1072625"/>
              </a:xfrm>
              <a:prstGeom prst="rect">
                <a:avLst/>
              </a:prstGeom>
              <a:noFill/>
              <a:ln>
                <a:noFill/>
              </a:ln>
            </p:spPr>
          </p:pic>
        </p:grpSp>
        <p:pic>
          <p:nvPicPr>
            <p:cNvPr id="256" name="Google Shape;256;p67"/>
            <p:cNvPicPr preferRelativeResize="0"/>
            <p:nvPr/>
          </p:nvPicPr>
          <p:blipFill>
            <a:blip r:embed="rId7">
              <a:alphaModFix/>
            </a:blip>
            <a:stretch>
              <a:fillRect/>
            </a:stretch>
          </p:blipFill>
          <p:spPr>
            <a:xfrm>
              <a:off x="9744499" y="4839310"/>
              <a:ext cx="8314625" cy="3422920"/>
            </a:xfrm>
            <a:prstGeom prst="rect">
              <a:avLst/>
            </a:prstGeom>
            <a:noFill/>
            <a:ln>
              <a:noFill/>
            </a:ln>
          </p:spPr>
        </p:pic>
        <p:sp>
          <p:nvSpPr>
            <p:cNvPr id="257" name="Google Shape;257;p67"/>
            <p:cNvSpPr/>
            <p:nvPr/>
          </p:nvSpPr>
          <p:spPr>
            <a:xfrm>
              <a:off x="9860475" y="7089125"/>
              <a:ext cx="2134200" cy="7431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 name="Google Shape;258;p67"/>
            <p:cNvCxnSpPr>
              <a:stCxn id="257" idx="2"/>
            </p:cNvCxnSpPr>
            <p:nvPr/>
          </p:nvCxnSpPr>
          <p:spPr>
            <a:xfrm>
              <a:off x="10927575" y="7832225"/>
              <a:ext cx="981300" cy="1024200"/>
            </a:xfrm>
            <a:prstGeom prst="straightConnector1">
              <a:avLst/>
            </a:prstGeom>
            <a:noFill/>
            <a:ln cap="flat" cmpd="sng" w="76200">
              <a:solidFill>
                <a:srgbClr val="FF0000"/>
              </a:solidFill>
              <a:prstDash val="solid"/>
              <a:round/>
              <a:headEnd len="med" w="med" type="none"/>
              <a:tailEnd len="med" w="med" type="triangle"/>
            </a:ln>
          </p:spPr>
        </p:cxnSp>
      </p:grpSp>
      <p:sp>
        <p:nvSpPr>
          <p:cNvPr id="259" name="Google Shape;259;p67"/>
          <p:cNvSpPr txBox="1"/>
          <p:nvPr/>
        </p:nvSpPr>
        <p:spPr>
          <a:xfrm>
            <a:off x="457200" y="2639800"/>
            <a:ext cx="18280200" cy="2417700"/>
          </a:xfrm>
          <a:prstGeom prst="rect">
            <a:avLst/>
          </a:prstGeom>
          <a:noFill/>
          <a:ln>
            <a:noFill/>
          </a:ln>
        </p:spPr>
        <p:txBody>
          <a:bodyPr anchorCtr="0" anchor="ctr"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AutoNum type="arabicPeriod" startAt="2"/>
            </a:pPr>
            <a:r>
              <a:rPr lang="en" sz="3600">
                <a:solidFill>
                  <a:srgbClr val="434343"/>
                </a:solidFill>
                <a:latin typeface="Calibri"/>
                <a:ea typeface="Calibri"/>
                <a:cs typeface="Calibri"/>
                <a:sym typeface="Calibri"/>
              </a:rPr>
              <a:t>Go to </a:t>
            </a:r>
            <a:r>
              <a:rPr lang="en" sz="3600" u="sng">
                <a:solidFill>
                  <a:schemeClr val="accent5"/>
                </a:solidFill>
                <a:latin typeface="Calibri"/>
                <a:ea typeface="Calibri"/>
                <a:cs typeface="Calibri"/>
                <a:sym typeface="Calibri"/>
                <a:hlinkClick r:id="rId8">
                  <a:extLst>
                    <a:ext uri="{A12FA001-AC4F-418D-AE19-62706E023703}">
                      <ahyp:hlinkClr val="tx"/>
                    </a:ext>
                  </a:extLst>
                </a:hlinkClick>
              </a:rPr>
              <a:t>https://myaccount.google.com</a:t>
            </a:r>
            <a:r>
              <a:rPr lang="en" sz="3600">
                <a:solidFill>
                  <a:srgbClr val="434343"/>
                </a:solidFill>
                <a:latin typeface="Calibri"/>
                <a:ea typeface="Calibri"/>
                <a:cs typeface="Calibri"/>
                <a:sym typeface="Calibri"/>
              </a:rPr>
              <a:t>, select “Sign-in &amp; Security”, then switch “Allow less secure apps” 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your Gmail account (2/2)</a:t>
            </a:r>
            <a:endParaRPr sz="4395"/>
          </a:p>
        </p:txBody>
      </p:sp>
      <p:sp>
        <p:nvSpPr>
          <p:cNvPr id="265" name="Google Shape;265;p68"/>
          <p:cNvSpPr txBox="1"/>
          <p:nvPr/>
        </p:nvSpPr>
        <p:spPr>
          <a:xfrm>
            <a:off x="495975" y="1767950"/>
            <a:ext cx="17288100" cy="30000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b="1" lang="en" sz="3600">
                <a:solidFill>
                  <a:srgbClr val="434343"/>
                </a:solidFill>
                <a:latin typeface="Calibri"/>
                <a:ea typeface="Calibri"/>
                <a:cs typeface="Calibri"/>
                <a:sym typeface="Calibri"/>
              </a:rPr>
              <a:t>Wait, wait</a:t>
            </a:r>
            <a:r>
              <a:rPr lang="en" sz="3600">
                <a:solidFill>
                  <a:srgbClr val="434343"/>
                </a:solidFill>
                <a:latin typeface="Calibri"/>
                <a:ea typeface="Calibri"/>
                <a:cs typeface="Calibri"/>
                <a:sym typeface="Calibri"/>
              </a:rPr>
              <a:t>! Switching on less secure apps grant is the </a:t>
            </a:r>
            <a:r>
              <a:rPr b="1" lang="en" sz="3600">
                <a:solidFill>
                  <a:srgbClr val="434343"/>
                </a:solidFill>
                <a:latin typeface="Calibri"/>
                <a:ea typeface="Calibri"/>
                <a:cs typeface="Calibri"/>
                <a:sym typeface="Calibri"/>
              </a:rPr>
              <a:t>quickest </a:t>
            </a:r>
            <a:r>
              <a:rPr lang="en" sz="3600">
                <a:solidFill>
                  <a:srgbClr val="434343"/>
                </a:solidFill>
                <a:latin typeface="Calibri"/>
                <a:ea typeface="Calibri"/>
                <a:cs typeface="Calibri"/>
                <a:sym typeface="Calibri"/>
              </a:rPr>
              <a:t>way to allow your Python code to access your Google account programmatically - though also the </a:t>
            </a:r>
            <a:r>
              <a:rPr b="1" lang="en" sz="3600">
                <a:solidFill>
                  <a:srgbClr val="434343"/>
                </a:solidFill>
                <a:latin typeface="Calibri"/>
                <a:ea typeface="Calibri"/>
                <a:cs typeface="Calibri"/>
                <a:sym typeface="Calibri"/>
              </a:rPr>
              <a:t>less secure</a:t>
            </a:r>
            <a:endParaRPr b="1" sz="3600">
              <a:solidFill>
                <a:srgbClr val="434343"/>
              </a:solidFill>
              <a:latin typeface="Calibri"/>
              <a:ea typeface="Calibri"/>
              <a:cs typeface="Calibri"/>
              <a:sym typeface="Calibri"/>
            </a:endParaRPr>
          </a:p>
          <a:p>
            <a:pPr indent="0" lvl="0" marL="0" marR="0" rtl="0" algn="l">
              <a:lnSpc>
                <a:spcPct val="115000"/>
              </a:lnSpc>
              <a:spcBef>
                <a:spcPts val="1600"/>
              </a:spcBef>
              <a:spcAft>
                <a:spcPts val="0"/>
              </a:spcAft>
              <a:buNone/>
            </a:pPr>
            <a:r>
              <a:t/>
            </a:r>
            <a:endParaRPr sz="800">
              <a:solidFill>
                <a:srgbClr val="434343"/>
              </a:solidFill>
              <a:latin typeface="Calibri"/>
              <a:ea typeface="Calibri"/>
              <a:cs typeface="Calibri"/>
              <a:sym typeface="Calibri"/>
            </a:endParaRPr>
          </a:p>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You should instead create a </a:t>
            </a:r>
            <a:r>
              <a:rPr b="1" lang="en" sz="3600">
                <a:solidFill>
                  <a:srgbClr val="434343"/>
                </a:solidFill>
                <a:latin typeface="Calibri"/>
                <a:ea typeface="Calibri"/>
                <a:cs typeface="Calibri"/>
                <a:sym typeface="Calibri"/>
              </a:rPr>
              <a:t>per-app access token</a:t>
            </a:r>
            <a:r>
              <a:rPr lang="en" sz="3600">
                <a:solidFill>
                  <a:srgbClr val="434343"/>
                </a:solidFill>
                <a:latin typeface="Calibri"/>
                <a:ea typeface="Calibri"/>
                <a:cs typeface="Calibri"/>
                <a:sym typeface="Calibri"/>
              </a:rPr>
              <a:t> (eg. using OpenAuth2 protocol support) and assign it to your Python code</a:t>
            </a:r>
            <a:endParaRPr sz="3600">
              <a:solidFill>
                <a:srgbClr val="434343"/>
              </a:solidFill>
              <a:latin typeface="Calibri"/>
              <a:ea typeface="Calibri"/>
              <a:cs typeface="Calibri"/>
              <a:sym typeface="Calibri"/>
            </a:endParaRPr>
          </a:p>
        </p:txBody>
      </p:sp>
      <p:pic>
        <p:nvPicPr>
          <p:cNvPr id="266" name="Google Shape;266;p68"/>
          <p:cNvPicPr preferRelativeResize="0"/>
          <p:nvPr/>
        </p:nvPicPr>
        <p:blipFill>
          <a:blip r:embed="rId3">
            <a:alphaModFix/>
          </a:blip>
          <a:stretch>
            <a:fillRect/>
          </a:stretch>
        </p:blipFill>
        <p:spPr>
          <a:xfrm>
            <a:off x="11234350" y="5659825"/>
            <a:ext cx="3695050" cy="3695050"/>
          </a:xfrm>
          <a:prstGeom prst="rect">
            <a:avLst/>
          </a:prstGeom>
          <a:noFill/>
          <a:ln>
            <a:noFill/>
          </a:ln>
        </p:spPr>
      </p:pic>
      <p:pic>
        <p:nvPicPr>
          <p:cNvPr id="267" name="Google Shape;267;p68"/>
          <p:cNvPicPr preferRelativeResize="0"/>
          <p:nvPr/>
        </p:nvPicPr>
        <p:blipFill>
          <a:blip r:embed="rId3">
            <a:alphaModFix/>
          </a:blip>
          <a:stretch>
            <a:fillRect/>
          </a:stretch>
        </p:blipFill>
        <p:spPr>
          <a:xfrm>
            <a:off x="13985650" y="6302500"/>
            <a:ext cx="2751150" cy="2751150"/>
          </a:xfrm>
          <a:prstGeom prst="rect">
            <a:avLst/>
          </a:prstGeom>
          <a:noFill/>
          <a:ln>
            <a:noFill/>
          </a:ln>
        </p:spPr>
      </p:pic>
      <p:pic>
        <p:nvPicPr>
          <p:cNvPr id="268" name="Google Shape;268;p68"/>
          <p:cNvPicPr preferRelativeResize="0"/>
          <p:nvPr/>
        </p:nvPicPr>
        <p:blipFill>
          <a:blip r:embed="rId3">
            <a:alphaModFix/>
          </a:blip>
          <a:stretch>
            <a:fillRect/>
          </a:stretch>
        </p:blipFill>
        <p:spPr>
          <a:xfrm>
            <a:off x="16065675" y="7097350"/>
            <a:ext cx="1715300" cy="1715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69"/>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a:t>
            </a:r>
            <a:r>
              <a:rPr lang="en" sz="4395">
                <a:latin typeface="Courier New"/>
                <a:ea typeface="Courier New"/>
                <a:cs typeface="Courier New"/>
                <a:sym typeface="Courier New"/>
              </a:rPr>
              <a:t>Gmail Sender</a:t>
            </a:r>
            <a:endParaRPr sz="4395">
              <a:latin typeface="Courier New"/>
              <a:ea typeface="Courier New"/>
              <a:cs typeface="Courier New"/>
              <a:sym typeface="Courier New"/>
            </a:endParaRPr>
          </a:p>
        </p:txBody>
      </p:sp>
      <p:sp>
        <p:nvSpPr>
          <p:cNvPr id="274" name="Google Shape;274;p69"/>
          <p:cNvSpPr txBox="1"/>
          <p:nvPr/>
        </p:nvSpPr>
        <p:spPr>
          <a:xfrm>
            <a:off x="495975" y="1767950"/>
            <a:ext cx="17288100" cy="6526200"/>
          </a:xfrm>
          <a:prstGeom prst="rect">
            <a:avLst/>
          </a:prstGeom>
          <a:noFill/>
          <a:ln>
            <a:noFill/>
          </a:ln>
        </p:spPr>
        <p:txBody>
          <a:bodyPr anchorCtr="0" anchor="t" bIns="91425" lIns="91425" spcFirstLastPara="1" rIns="91425" wrap="square" tIns="91425">
            <a:noAutofit/>
          </a:bodyPr>
          <a:lstStyle/>
          <a:p>
            <a:pPr indent="-457200" lvl="0" marL="457200" marR="0" rtl="0" algn="l">
              <a:lnSpc>
                <a:spcPct val="115000"/>
              </a:lnSpc>
              <a:spcBef>
                <a:spcPts val="1600"/>
              </a:spcBef>
              <a:spcAft>
                <a:spcPts val="0"/>
              </a:spcAft>
              <a:buClr>
                <a:srgbClr val="434343"/>
              </a:buClr>
              <a:buSzPts val="3600"/>
              <a:buFont typeface="Calibri"/>
              <a:buChar char="●"/>
            </a:pPr>
            <a:r>
              <a:rPr lang="en" sz="3600">
                <a:solidFill>
                  <a:srgbClr val="434343"/>
                </a:solidFill>
                <a:latin typeface="Calibri"/>
                <a:ea typeface="Calibri"/>
                <a:cs typeface="Calibri"/>
                <a:sym typeface="Calibri"/>
              </a:rPr>
              <a:t>We will use </a:t>
            </a:r>
            <a:r>
              <a:rPr lang="en" sz="3600">
                <a:solidFill>
                  <a:srgbClr val="434343"/>
                </a:solidFill>
                <a:latin typeface="Courier New"/>
                <a:ea typeface="Courier New"/>
                <a:cs typeface="Courier New"/>
                <a:sym typeface="Courier New"/>
              </a:rPr>
              <a:t>Gmail Sender</a:t>
            </a:r>
            <a:r>
              <a:rPr lang="en" sz="3600">
                <a:solidFill>
                  <a:srgbClr val="434343"/>
                </a:solidFill>
                <a:latin typeface="Calibri"/>
                <a:ea typeface="Calibri"/>
                <a:cs typeface="Calibri"/>
                <a:sym typeface="Calibri"/>
              </a:rPr>
              <a:t> to send emails with Gmail. Install it with:  </a:t>
            </a:r>
            <a:r>
              <a:rPr lang="en" sz="3600">
                <a:solidFill>
                  <a:srgbClr val="434343"/>
                </a:solidFill>
                <a:latin typeface="Courier New"/>
                <a:ea typeface="Courier New"/>
                <a:cs typeface="Courier New"/>
                <a:sym typeface="Courier New"/>
              </a:rPr>
              <a:t>pip install gmail</a:t>
            </a:r>
            <a:endParaRPr sz="3600">
              <a:solidFill>
                <a:srgbClr val="434343"/>
              </a:solidFill>
              <a:latin typeface="Courier New"/>
              <a:ea typeface="Courier New"/>
              <a:cs typeface="Courier New"/>
              <a:sym typeface="Courier New"/>
            </a:endParaRPr>
          </a:p>
          <a:p>
            <a:pPr indent="0" lvl="0" marL="0" marR="0" rtl="0" algn="l">
              <a:lnSpc>
                <a:spcPct val="115000"/>
              </a:lnSpc>
              <a:spcBef>
                <a:spcPts val="1600"/>
              </a:spcBef>
              <a:spcAft>
                <a:spcPts val="0"/>
              </a:spcAft>
              <a:buNone/>
            </a:pPr>
            <a:r>
              <a:t/>
            </a:r>
            <a:endParaRPr sz="800">
              <a:solidFill>
                <a:srgbClr val="434343"/>
              </a:solidFill>
              <a:latin typeface="Courier New"/>
              <a:ea typeface="Courier New"/>
              <a:cs typeface="Courier New"/>
              <a:sym typeface="Courier New"/>
            </a:endParaRPr>
          </a:p>
          <a:p>
            <a:pPr indent="-457200" lvl="0" marL="457200" rtl="0" algn="l">
              <a:lnSpc>
                <a:spcPct val="115000"/>
              </a:lnSpc>
              <a:spcBef>
                <a:spcPts val="1600"/>
              </a:spcBef>
              <a:spcAft>
                <a:spcPts val="0"/>
              </a:spcAft>
              <a:buClr>
                <a:srgbClr val="434343"/>
              </a:buClr>
              <a:buSzPts val="3600"/>
              <a:buFont typeface="Courier New"/>
              <a:buChar char="●"/>
            </a:pPr>
            <a:r>
              <a:rPr lang="en" sz="3600">
                <a:solidFill>
                  <a:srgbClr val="434343"/>
                </a:solidFill>
                <a:latin typeface="Calibri"/>
                <a:ea typeface="Calibri"/>
                <a:cs typeface="Calibri"/>
                <a:sym typeface="Calibri"/>
              </a:rPr>
              <a:t>We will read emails using the </a:t>
            </a:r>
            <a:r>
              <a:rPr b="1" lang="en" sz="3600">
                <a:solidFill>
                  <a:srgbClr val="434343"/>
                </a:solidFill>
                <a:latin typeface="Calibri"/>
                <a:ea typeface="Calibri"/>
                <a:cs typeface="Calibri"/>
                <a:sym typeface="Calibri"/>
              </a:rPr>
              <a:t>IMAP protocol</a:t>
            </a:r>
            <a:r>
              <a:rPr lang="en" sz="3600">
                <a:solidFill>
                  <a:srgbClr val="434343"/>
                </a:solidFill>
                <a:latin typeface="Calibri"/>
                <a:ea typeface="Calibri"/>
                <a:cs typeface="Calibri"/>
                <a:sym typeface="Calibri"/>
              </a:rPr>
              <a:t> and the Python Standard Library</a:t>
            </a:r>
            <a:endParaRPr sz="36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IMAP is a complex but very spread protocol for retrieving e-mails from mail servers. Along with POP is the de-facto protocol for mailboxes programmatic management</a:t>
            </a:r>
            <a:endParaRPr sz="3000">
              <a:solidFill>
                <a:srgbClr val="434343"/>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70"/>
          <p:cNvSpPr txBox="1"/>
          <p:nvPr>
            <p:ph type="title"/>
          </p:nvPr>
        </p:nvSpPr>
        <p:spPr>
          <a:xfrm>
            <a:off x="980311" y="976048"/>
            <a:ext cx="160605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Code sample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71"/>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85" name="Google Shape;285;p71"/>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Setup your Gmail account</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Setup </a:t>
            </a:r>
            <a:r>
              <a:rPr lang="en" sz="3997">
                <a:solidFill>
                  <a:srgbClr val="434343"/>
                </a:solidFill>
                <a:latin typeface="Courier New"/>
                <a:ea typeface="Courier New"/>
                <a:cs typeface="Courier New"/>
                <a:sym typeface="Courier New"/>
              </a:rPr>
              <a:t>Gmail Sender</a:t>
            </a:r>
            <a:endParaRPr sz="3997">
              <a:solidFill>
                <a:srgbClr val="434343"/>
              </a:solidFill>
              <a:latin typeface="Courier New"/>
              <a:ea typeface="Courier New"/>
              <a:cs typeface="Courier New"/>
              <a:sym typeface="Courier New"/>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